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handoutMasterIdLst>
    <p:handoutMasterId r:id="rId26"/>
  </p:handoutMasterIdLst>
  <p:sldIdLst>
    <p:sldId id="288" r:id="rId2"/>
    <p:sldId id="296" r:id="rId3"/>
    <p:sldId id="290" r:id="rId4"/>
    <p:sldId id="291" r:id="rId5"/>
    <p:sldId id="277" r:id="rId6"/>
    <p:sldId id="278" r:id="rId7"/>
    <p:sldId id="283" r:id="rId8"/>
    <p:sldId id="281" r:id="rId9"/>
    <p:sldId id="279" r:id="rId10"/>
    <p:sldId id="284" r:id="rId11"/>
    <p:sldId id="293" r:id="rId12"/>
    <p:sldId id="289" r:id="rId13"/>
    <p:sldId id="266" r:id="rId14"/>
    <p:sldId id="286" r:id="rId15"/>
    <p:sldId id="282" r:id="rId16"/>
    <p:sldId id="294" r:id="rId17"/>
    <p:sldId id="295" r:id="rId18"/>
    <p:sldId id="285" r:id="rId19"/>
    <p:sldId id="287" r:id="rId20"/>
    <p:sldId id="292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FF00"/>
    <a:srgbClr val="99FF99"/>
    <a:srgbClr val="339933"/>
    <a:srgbClr val="FF0000"/>
    <a:srgbClr val="FF6600"/>
    <a:srgbClr val="0000FF"/>
    <a:srgbClr val="FF3300"/>
    <a:srgbClr val="00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6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B8090-E03E-4960-9795-061E26AE9E14}" type="datetimeFigureOut">
              <a:rPr lang="en-GB" smtClean="0"/>
              <a:pPr/>
              <a:t>25/03/2015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96850-B3D1-413D-8697-BF40FBDEBB1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A44F7-2749-48EC-85A6-29251677C5FC}" type="datetimeFigureOut">
              <a:rPr lang="en-GB" smtClean="0"/>
              <a:pPr/>
              <a:t>25/03/2015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63D28-E00B-47E2-9F27-8E1E959DE2A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58FB-0C22-498B-88C8-DB2E048F51CC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181032E-998B-420E-927A-04FC4795B7E1}" type="datetimeFigureOut">
              <a:rPr lang="en-GB" smtClean="0"/>
              <a:pPr/>
              <a:t>25/03/2015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CE46BF3-91D6-44B2-AD33-542EE30E24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032E-998B-420E-927A-04FC4795B7E1}" type="datetimeFigureOut">
              <a:rPr lang="en-GB" smtClean="0"/>
              <a:pPr/>
              <a:t>25/03/2015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6BF3-91D6-44B2-AD33-542EE30E24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032E-998B-420E-927A-04FC4795B7E1}" type="datetimeFigureOut">
              <a:rPr lang="en-GB" smtClean="0"/>
              <a:pPr/>
              <a:t>25/03/2015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6BF3-91D6-44B2-AD33-542EE30E24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181032E-998B-420E-927A-04FC4795B7E1}" type="datetimeFigureOut">
              <a:rPr lang="en-GB" smtClean="0"/>
              <a:pPr/>
              <a:t>25/03/2015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6BF3-91D6-44B2-AD33-542EE30E24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181032E-998B-420E-927A-04FC4795B7E1}" type="datetimeFigureOut">
              <a:rPr lang="en-GB" smtClean="0"/>
              <a:pPr/>
              <a:t>25/03/2015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CE46BF3-91D6-44B2-AD33-542EE30E241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181032E-998B-420E-927A-04FC4795B7E1}" type="datetimeFigureOut">
              <a:rPr lang="en-GB" smtClean="0"/>
              <a:pPr/>
              <a:t>25/03/2015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CE46BF3-91D6-44B2-AD33-542EE30E24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181032E-998B-420E-927A-04FC4795B7E1}" type="datetimeFigureOut">
              <a:rPr lang="en-GB" smtClean="0"/>
              <a:pPr/>
              <a:t>25/03/2015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CE46BF3-91D6-44B2-AD33-542EE30E24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032E-998B-420E-927A-04FC4795B7E1}" type="datetimeFigureOut">
              <a:rPr lang="en-GB" smtClean="0"/>
              <a:pPr/>
              <a:t>25/03/2015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6BF3-91D6-44B2-AD33-542EE30E24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181032E-998B-420E-927A-04FC4795B7E1}" type="datetimeFigureOut">
              <a:rPr lang="en-GB" smtClean="0"/>
              <a:pPr/>
              <a:t>25/03/2015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CE46BF3-91D6-44B2-AD33-542EE30E24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181032E-998B-420E-927A-04FC4795B7E1}" type="datetimeFigureOut">
              <a:rPr lang="en-GB" smtClean="0"/>
              <a:pPr/>
              <a:t>25/03/2015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CE46BF3-91D6-44B2-AD33-542EE30E24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181032E-998B-420E-927A-04FC4795B7E1}" type="datetimeFigureOut">
              <a:rPr lang="en-GB" smtClean="0"/>
              <a:pPr/>
              <a:t>25/03/2015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CE46BF3-91D6-44B2-AD33-542EE30E24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181032E-998B-420E-927A-04FC4795B7E1}" type="datetimeFigureOut">
              <a:rPr lang="en-GB" smtClean="0"/>
              <a:pPr/>
              <a:t>25/03/2015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CE46BF3-91D6-44B2-AD33-542EE30E241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2293SFife\Desktop\hail%20rain%20or%20shine%20extended%20presentation%20version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9632" y="260648"/>
            <a:ext cx="67151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Year 4 Robin wood </a:t>
            </a:r>
          </a:p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Presentation 2014  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23554" name="Picture 2" descr="Image result for robin woods als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348880"/>
            <a:ext cx="4320480" cy="175022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87824" y="162880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3300"/>
                </a:solidFill>
                <a:latin typeface="Jokerman" pitchFamily="82" charset="0"/>
              </a:rPr>
              <a:t>By Year 4</a:t>
            </a:r>
            <a:endParaRPr lang="en-GB" sz="3600" dirty="0">
              <a:solidFill>
                <a:srgbClr val="FF3300"/>
              </a:solidFill>
              <a:latin typeface="Jokerman" pitchFamily="82" charset="0"/>
            </a:endParaRPr>
          </a:p>
        </p:txBody>
      </p:sp>
      <p:pic>
        <p:nvPicPr>
          <p:cNvPr id="23555" name="Picture 3" descr="\\webshare\Photos\Robin Woods 2014\IMAG04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98950" y="4221088"/>
            <a:ext cx="4361282" cy="2466201"/>
          </a:xfrm>
          <a:prstGeom prst="rect">
            <a:avLst/>
          </a:prstGeom>
          <a:noFill/>
        </p:spPr>
      </p:pic>
      <p:pic>
        <p:nvPicPr>
          <p:cNvPr id="7" name="hail rain or shine extended presentation versio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460432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0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84" y="285728"/>
            <a:ext cx="435422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Caving!!!</a:t>
            </a:r>
          </a:p>
          <a:p>
            <a:pPr algn="ctr"/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\\webshare\Photos\Robin Woods 2014\IMAG04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142984"/>
            <a:ext cx="3789974" cy="214314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5357818" y="1214422"/>
            <a:ext cx="2286016" cy="2286016"/>
          </a:xfrm>
          <a:prstGeom prst="wedgeEllipseCallout">
            <a:avLst>
              <a:gd name="adj1" fmla="val -94456"/>
              <a:gd name="adj2" fmla="val -108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Oo</a:t>
            </a:r>
            <a:r>
              <a:rPr lang="en-GB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GB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en-GB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am monkey </a:t>
            </a:r>
            <a:r>
              <a:rPr lang="en-GB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lol</a:t>
            </a:r>
            <a:r>
              <a:rPr lang="en-GB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!!!!!!!!!</a:t>
            </a: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7" name="Picture 3" descr="\\webshare\Photos\Robin Woods 2014\IMAG04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6588224" y="4077072"/>
            <a:ext cx="1357322" cy="2514617"/>
          </a:xfrm>
          <a:prstGeom prst="rect">
            <a:avLst/>
          </a:prstGeom>
          <a:noFill/>
        </p:spPr>
      </p:pic>
      <p:sp>
        <p:nvSpPr>
          <p:cNvPr id="8" name="Explosion 1 7"/>
          <p:cNvSpPr/>
          <p:nvPr/>
        </p:nvSpPr>
        <p:spPr>
          <a:xfrm>
            <a:off x="0" y="3645024"/>
            <a:ext cx="2643206" cy="2357430"/>
          </a:xfrm>
          <a:prstGeom prst="irregularSeal1">
            <a:avLst/>
          </a:prstGeom>
          <a:ln>
            <a:solidFill>
              <a:srgbClr val="3A1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This </a:t>
            </a:r>
            <a:r>
              <a:rPr lang="en-GB" smtClean="0"/>
              <a:t>is awesome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075163" y="3389186"/>
            <a:ext cx="45685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 will love it here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19625100">
            <a:off x="572713" y="838407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listo MT" pitchFamily="18" charset="0"/>
              </a:rPr>
              <a:t>epic</a:t>
            </a:r>
            <a:endParaRPr lang="en-GB" sz="3200" dirty="0">
              <a:latin typeface="Calisto M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919005">
            <a:off x="6777199" y="875258"/>
            <a:ext cx="2393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amazing</a:t>
            </a:r>
            <a:endParaRPr lang="en-GB" sz="3200" dirty="0"/>
          </a:p>
        </p:txBody>
      </p:sp>
      <p:sp>
        <p:nvSpPr>
          <p:cNvPr id="12" name="Smiley Face 11"/>
          <p:cNvSpPr/>
          <p:nvPr/>
        </p:nvSpPr>
        <p:spPr>
          <a:xfrm>
            <a:off x="785786" y="1857364"/>
            <a:ext cx="714380" cy="57150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827584" y="5949280"/>
            <a:ext cx="55739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We played Zombies!!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163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  <p:bldP spid="9" grpId="0"/>
      <p:bldP spid="10" grpId="0"/>
      <p:bldP spid="11" grpId="0"/>
      <p:bldP spid="12" grpId="1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5984" y="214290"/>
            <a:ext cx="4410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Piranha pool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\\webshare\Photos\Robin Woods 2014\IMAG07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1696639" cy="3000372"/>
          </a:xfrm>
          <a:prstGeom prst="rect">
            <a:avLst/>
          </a:prstGeom>
          <a:noFill/>
        </p:spPr>
      </p:pic>
      <p:sp>
        <p:nvSpPr>
          <p:cNvPr id="10" name="Cloud Callout 9"/>
          <p:cNvSpPr/>
          <p:nvPr/>
        </p:nvSpPr>
        <p:spPr>
          <a:xfrm>
            <a:off x="1259632" y="1196752"/>
            <a:ext cx="2214578" cy="642942"/>
          </a:xfrm>
          <a:prstGeom prst="cloudCallout">
            <a:avLst>
              <a:gd name="adj1" fmla="val -26827"/>
              <a:gd name="adj2" fmla="val 1014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wonder </a:t>
            </a:r>
            <a:r>
              <a:rPr lang="en-GB" dirty="0" err="1" smtClean="0"/>
              <a:t>hmmmmm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 rot="1313593">
            <a:off x="2075162" y="2967335"/>
            <a:ext cx="3262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EPICNESS</a:t>
            </a:r>
          </a:p>
        </p:txBody>
      </p:sp>
      <p:pic>
        <p:nvPicPr>
          <p:cNvPr id="1027" name="Picture 3" descr="\\webshare\Photos\Robin Woods 2014\IMAG07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214422"/>
            <a:ext cx="3286116" cy="1858220"/>
          </a:xfrm>
          <a:prstGeom prst="rect">
            <a:avLst/>
          </a:prstGeom>
          <a:noFill/>
        </p:spPr>
      </p:pic>
      <p:sp>
        <p:nvSpPr>
          <p:cNvPr id="16" name="Heart 15"/>
          <p:cNvSpPr/>
          <p:nvPr/>
        </p:nvSpPr>
        <p:spPr>
          <a:xfrm>
            <a:off x="714348" y="4572008"/>
            <a:ext cx="1914532" cy="148590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You will love it here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67744" y="2276872"/>
            <a:ext cx="2939788" cy="6326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28992" y="4357694"/>
            <a:ext cx="24288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There is a tunnel if you do not want to go in</a:t>
            </a:r>
          </a:p>
          <a:p>
            <a:endParaRPr lang="en-GB" dirty="0"/>
          </a:p>
        </p:txBody>
      </p:sp>
      <p:pic>
        <p:nvPicPr>
          <p:cNvPr id="1030" name="Picture 6" descr="\\webshare\Photos\Robin Woods 2014\IMAG07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6000760" y="4071942"/>
            <a:ext cx="2928958" cy="198269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92080" y="321297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Team Work!!</a:t>
            </a:r>
            <a:endParaRPr lang="en-GB" sz="3600" dirty="0"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175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/>
      <p:bldP spid="16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62" y="571480"/>
            <a:ext cx="721523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u="sng" cap="none" spc="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adley Hand ITC" pitchFamily="66" charset="0"/>
              </a:rPr>
              <a:t>ARCHERY</a:t>
            </a:r>
            <a:endParaRPr lang="en-US" sz="6600" b="1" u="sng" cap="none" spc="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 rot="10075104" flipV="1">
            <a:off x="351491" y="4698139"/>
            <a:ext cx="580574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spc="300" dirty="0" smtClean="0">
                <a:ln w="11430" cmpd="sng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radley Hand ITC" pitchFamily="66" charset="0"/>
              </a:rPr>
              <a:t>WE  TOOK TURNS TO DO ARCHERYAND THE ARROWS AND THEY YOU HAD TO TRY AND HIT THE TARGETS</a:t>
            </a:r>
            <a:endParaRPr lang="en-US" sz="2400" cap="none" spc="300" dirty="0">
              <a:ln w="11430" cmpd="sng">
                <a:solidFill>
                  <a:srgbClr val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radley Hand ITC" pitchFamily="66" charset="0"/>
            </a:endParaRPr>
          </a:p>
        </p:txBody>
      </p:sp>
      <p:pic>
        <p:nvPicPr>
          <p:cNvPr id="38914" name="Picture 2" descr="C:\Users\2293SFife\Desktop\Robin Woods 2014\IMAG0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1832347" cy="3240361"/>
          </a:xfrm>
          <a:prstGeom prst="rect">
            <a:avLst/>
          </a:prstGeom>
          <a:noFill/>
        </p:spPr>
      </p:pic>
      <p:pic>
        <p:nvPicPr>
          <p:cNvPr id="38915" name="Picture 3" descr="C:\Users\2293SFife\Desktop\Robin Woods 2014\IMAG07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5942" y="1268760"/>
            <a:ext cx="2224050" cy="3933056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3131840" y="2348880"/>
            <a:ext cx="2160240" cy="1224136"/>
          </a:xfrm>
          <a:prstGeom prst="wedgeEllipseCallout">
            <a:avLst>
              <a:gd name="adj1" fmla="val -80913"/>
              <a:gd name="adj2" fmla="val -8569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419872" y="270892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00FF00"/>
                </a:solidFill>
              </a:rPr>
              <a:t>Bullseye</a:t>
            </a:r>
            <a:r>
              <a:rPr lang="en-GB" sz="2400" b="1" dirty="0" smtClean="0">
                <a:solidFill>
                  <a:srgbClr val="00FF00"/>
                </a:solidFill>
              </a:rPr>
              <a:t>!!!</a:t>
            </a:r>
            <a:endParaRPr lang="en-GB" sz="2400" b="1" dirty="0">
              <a:solidFill>
                <a:srgbClr val="00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9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\\webshare\Photos\Robin Woods 2014\IMAG0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980728"/>
            <a:ext cx="2264769" cy="400506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 rot="925339">
            <a:off x="2800479" y="415748"/>
            <a:ext cx="33642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Night line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027" name="Picture 3" descr="\\webshare\Photos\Robin Woods 2014\IMAG05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2922" y="714357"/>
            <a:ext cx="2363194" cy="3714776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2428860" y="2285992"/>
            <a:ext cx="1571636" cy="1428760"/>
          </a:xfrm>
          <a:prstGeom prst="wedgeEllipseCallout">
            <a:avLst>
              <a:gd name="adj1" fmla="val -81169"/>
              <a:gd name="adj2" fmla="val -5535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643174" y="2714620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3300"/>
                </a:solidFill>
              </a:rPr>
              <a:t>Where am I !!!!!!!</a:t>
            </a:r>
            <a:endParaRPr lang="en-GB" dirty="0">
              <a:solidFill>
                <a:srgbClr val="FF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4949785"/>
            <a:ext cx="285752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It was awesome because the teachers squirted us with water guns but said the squirrels were </a:t>
            </a:r>
            <a:r>
              <a:rPr lang="en-GB" dirty="0" err="1" smtClean="0">
                <a:solidFill>
                  <a:srgbClr val="0000FF"/>
                </a:solidFill>
              </a:rPr>
              <a:t>weeing</a:t>
            </a:r>
            <a:r>
              <a:rPr lang="en-GB" dirty="0" smtClean="0">
                <a:solidFill>
                  <a:srgbClr val="0000FF"/>
                </a:solidFill>
              </a:rPr>
              <a:t> on us.</a:t>
            </a:r>
            <a:r>
              <a:rPr lang="en-GB" sz="2800" dirty="0" smtClean="0">
                <a:solidFill>
                  <a:srgbClr val="0000FF"/>
                </a:solidFill>
              </a:rPr>
              <a:t>GRR!!!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3789040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This is so cool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635896" y="5078794"/>
            <a:ext cx="499315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You can’t see a thing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67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57291" y="0"/>
            <a:ext cx="67866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Dragon Quest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pic>
        <p:nvPicPr>
          <p:cNvPr id="1027" name="Picture 3" descr="\\webshare\Photos\Robin Woods 2014\IMAG0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053376"/>
            <a:ext cx="4643469" cy="2625771"/>
          </a:xfrm>
          <a:prstGeom prst="rect">
            <a:avLst/>
          </a:prstGeom>
          <a:noFill/>
        </p:spPr>
      </p:pic>
      <p:sp>
        <p:nvSpPr>
          <p:cNvPr id="11" name="Rounded Rectangular Callout 10"/>
          <p:cNvSpPr/>
          <p:nvPr/>
        </p:nvSpPr>
        <p:spPr>
          <a:xfrm>
            <a:off x="4071934" y="1142984"/>
            <a:ext cx="1771656" cy="898400"/>
          </a:xfrm>
          <a:prstGeom prst="wedgeRoundRectCallout">
            <a:avLst>
              <a:gd name="adj1" fmla="val -151331"/>
              <a:gd name="adj2" fmla="val 1257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Hmm lets see here???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714744" y="2786059"/>
            <a:ext cx="114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 rot="630532">
            <a:off x="6388210" y="2131845"/>
            <a:ext cx="256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3300"/>
                </a:solidFill>
              </a:rPr>
              <a:t>Its  1% scary you’ll see ;-) </a:t>
            </a:r>
            <a:endParaRPr lang="en-GB" dirty="0">
              <a:solidFill>
                <a:srgbClr val="FF3300"/>
              </a:solidFill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857224" y="4714884"/>
            <a:ext cx="3000396" cy="1214446"/>
          </a:xfrm>
          <a:prstGeom prst="cloudCallout">
            <a:avLst>
              <a:gd name="adj1" fmla="val -49272"/>
              <a:gd name="adj2" fmla="val -141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Bye  I’m off </a:t>
            </a:r>
          </a:p>
          <a:p>
            <a:pPr algn="ctr"/>
            <a:endParaRPr lang="en-GB" dirty="0"/>
          </a:p>
        </p:txBody>
      </p:sp>
      <p:pic>
        <p:nvPicPr>
          <p:cNvPr id="1028" name="Picture 4" descr="\\webshare\Photos\Robin Woods 2014\IMAG06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857496"/>
            <a:ext cx="2857520" cy="3214686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8143900" y="1428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4929190" y="2857496"/>
            <a:ext cx="1143008" cy="1500198"/>
          </a:xfrm>
          <a:prstGeom prst="wedgeRoundRectCallout">
            <a:avLst>
              <a:gd name="adj1" fmla="val 122174"/>
              <a:gd name="adj2" fmla="val 724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are these </a:t>
            </a:r>
            <a:r>
              <a:rPr lang="en-GB" smtClean="0"/>
              <a:t>weird balls?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 advTm="103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6" grpId="0"/>
      <p:bldP spid="18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5163" y="142852"/>
            <a:ext cx="42113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 Black" pitchFamily="18" charset="0"/>
              </a:rPr>
              <a:t>Stream Walk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1026" name="Picture 2" descr="\\webshare\Photos\Robin Woods 2014\P5150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3929058" cy="2946794"/>
          </a:xfrm>
          <a:prstGeom prst="rect">
            <a:avLst/>
          </a:prstGeom>
          <a:noFill/>
        </p:spPr>
      </p:pic>
      <p:sp>
        <p:nvSpPr>
          <p:cNvPr id="4" name="Oval Callout 3"/>
          <p:cNvSpPr/>
          <p:nvPr/>
        </p:nvSpPr>
        <p:spPr>
          <a:xfrm>
            <a:off x="3214678" y="2928934"/>
            <a:ext cx="1000132" cy="928694"/>
          </a:xfrm>
          <a:prstGeom prst="wedgeEllipseCallout">
            <a:avLst>
              <a:gd name="adj1" fmla="val -54080"/>
              <a:gd name="adj2" fmla="val -379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357554" y="321468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This is epic!</a:t>
            </a:r>
            <a:endParaRPr lang="en-GB" sz="1400" dirty="0"/>
          </a:p>
        </p:txBody>
      </p:sp>
      <p:sp>
        <p:nvSpPr>
          <p:cNvPr id="10" name="Rectangle 9"/>
          <p:cNvSpPr/>
          <p:nvPr/>
        </p:nvSpPr>
        <p:spPr>
          <a:xfrm>
            <a:off x="4143372" y="1785926"/>
            <a:ext cx="47863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 was soaking!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562" y="3500438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Sam fell over loads.[no change there]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5429264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AWESOME!</a:t>
            </a:r>
            <a:endParaRPr lang="en-GB" sz="3200" dirty="0"/>
          </a:p>
        </p:txBody>
      </p:sp>
      <p:pic>
        <p:nvPicPr>
          <p:cNvPr id="1027" name="Picture 3" descr="\\webshare\Photos\Robin Woods 2014\P5150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929198"/>
            <a:ext cx="2143140" cy="160721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572264" y="5143512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All heads under!</a:t>
            </a:r>
            <a:endParaRPr lang="en-GB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643702" y="4429132"/>
            <a:ext cx="250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 LOVED IT!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99592" y="764704"/>
            <a:ext cx="1643074" cy="1571636"/>
          </a:xfrm>
          <a:prstGeom prst="wedgeEllipseCallout">
            <a:avLst>
              <a:gd name="adj1" fmla="val 45334"/>
              <a:gd name="adj2" fmla="val 53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1115616" y="1052736"/>
            <a:ext cx="1357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Why is everyone on the floor!</a:t>
            </a:r>
            <a:endParaRPr lang="en-GB" sz="1600" dirty="0"/>
          </a:p>
        </p:txBody>
      </p:sp>
    </p:spTree>
    <p:custDataLst>
      <p:tags r:id="rId1"/>
    </p:custDataLst>
  </p:cSld>
  <p:clrMapOvr>
    <a:masterClrMapping/>
  </p:clrMapOvr>
  <p:transition advTm="210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  <p:bldP spid="10" grpId="0"/>
      <p:bldP spid="11" grpId="0"/>
      <p:bldP spid="14" grpId="0"/>
      <p:bldP spid="16" grpId="0"/>
      <p:bldP spid="18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0232" y="214290"/>
            <a:ext cx="3857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Climbing Wall</a:t>
            </a:r>
            <a:endParaRPr lang="en-GB" sz="66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\\webshare\Photos\Robin Woods 2014\IMAG0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857364"/>
            <a:ext cx="1898635" cy="3357586"/>
          </a:xfrm>
          <a:prstGeom prst="rect">
            <a:avLst/>
          </a:prstGeom>
          <a:noFill/>
        </p:spPr>
      </p:pic>
      <p:sp>
        <p:nvSpPr>
          <p:cNvPr id="8" name="Vertical Scroll 7"/>
          <p:cNvSpPr/>
          <p:nvPr/>
        </p:nvSpPr>
        <p:spPr>
          <a:xfrm>
            <a:off x="3851920" y="2060848"/>
            <a:ext cx="1863088" cy="2368284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1028" name="Picture 4" descr="\\webshare\Photos\Robin Woods 2014\IMAG0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276872"/>
            <a:ext cx="2428892" cy="3600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357950" y="714356"/>
            <a:ext cx="23185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</a:t>
            </a:r>
            <a:r>
              <a:rPr lang="en-GB" sz="2800" b="1" dirty="0" smtClean="0"/>
              <a:t> </a:t>
            </a:r>
            <a:r>
              <a:rPr lang="en-GB" sz="2800" b="1" dirty="0" smtClean="0">
                <a:solidFill>
                  <a:srgbClr val="3366CC"/>
                </a:solidFill>
              </a:rPr>
              <a:t>am</a:t>
            </a:r>
            <a:r>
              <a:rPr lang="en-GB" sz="2800" b="1" dirty="0" smtClean="0"/>
              <a:t> </a:t>
            </a:r>
            <a:r>
              <a:rPr lang="en-GB" sz="2800" b="1" dirty="0" smtClean="0">
                <a:solidFill>
                  <a:srgbClr val="FF9900"/>
                </a:solidFill>
              </a:rPr>
              <a:t>going</a:t>
            </a:r>
            <a:r>
              <a:rPr lang="en-GB" sz="2800" b="1" dirty="0" smtClean="0"/>
              <a:t> </a:t>
            </a:r>
            <a:r>
              <a:rPr lang="en-GB" sz="2800" b="1" dirty="0" smtClean="0">
                <a:solidFill>
                  <a:srgbClr val="E890E4"/>
                </a:solidFill>
              </a:rPr>
              <a:t>this</a:t>
            </a:r>
            <a:r>
              <a:rPr lang="en-GB" sz="2800" b="1" dirty="0" smtClean="0"/>
              <a:t> </a:t>
            </a:r>
            <a:r>
              <a:rPr lang="en-GB" sz="2800" b="1" dirty="0" smtClean="0">
                <a:solidFill>
                  <a:srgbClr val="FF3300"/>
                </a:solidFill>
              </a:rPr>
              <a:t>year</a:t>
            </a:r>
            <a:r>
              <a:rPr lang="en-GB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!!</a:t>
            </a:r>
            <a:endParaRPr lang="en-GB" sz="2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miley Face 15"/>
          <p:cNvSpPr/>
          <p:nvPr/>
        </p:nvSpPr>
        <p:spPr>
          <a:xfrm>
            <a:off x="500034" y="785794"/>
            <a:ext cx="1000132" cy="1000132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9952" y="2492896"/>
            <a:ext cx="1296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You only have to go as high as you want to go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71800" y="5157192"/>
            <a:ext cx="381642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If you get to the top you Can touch the dragon</a:t>
            </a:r>
            <a:endParaRPr lang="en-US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88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6" grpId="0" animBg="1"/>
      <p:bldP spid="1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20425061">
            <a:off x="4332790" y="1115362"/>
            <a:ext cx="4406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Canoeing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\\webshare\Photos\Robin Woods 2014\P5150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142852"/>
            <a:ext cx="3355306" cy="2313286"/>
          </a:xfrm>
          <a:prstGeom prst="rect">
            <a:avLst/>
          </a:prstGeom>
          <a:noFill/>
        </p:spPr>
      </p:pic>
      <p:pic>
        <p:nvPicPr>
          <p:cNvPr id="1027" name="Picture 3" descr="\\webshare\Photos\Robin Woods 2014\P5150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1814" y="3068960"/>
            <a:ext cx="4193457" cy="3574750"/>
          </a:xfrm>
          <a:prstGeom prst="rect">
            <a:avLst/>
          </a:prstGeom>
          <a:noFill/>
        </p:spPr>
      </p:pic>
      <p:sp>
        <p:nvSpPr>
          <p:cNvPr id="9" name="Oval Callout 8"/>
          <p:cNvSpPr/>
          <p:nvPr/>
        </p:nvSpPr>
        <p:spPr>
          <a:xfrm>
            <a:off x="3059832" y="2996952"/>
            <a:ext cx="1000132" cy="1143008"/>
          </a:xfrm>
          <a:prstGeom prst="wedgeEllipseCallout">
            <a:avLst>
              <a:gd name="adj1" fmla="val 56108"/>
              <a:gd name="adj2" fmla="val 53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Hehe</a:t>
            </a:r>
            <a:endParaRPr lang="en-GB" sz="24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he</a:t>
            </a:r>
            <a:endParaRPr lang="en-GB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364088" y="2924944"/>
            <a:ext cx="1087530" cy="855546"/>
          </a:xfrm>
          <a:prstGeom prst="wedgeRoundRectCallout">
            <a:avLst>
              <a:gd name="adj1" fmla="val 71635"/>
              <a:gd name="adj2" fmla="val 8057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Not Funny Leah!!</a:t>
            </a:r>
            <a:endParaRPr lang="en-GB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3068960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It was amazing and really fun  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509120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We played the ‘pirate game’ and the ‘try to get around the ducklings without touching them’ game.</a:t>
            </a:r>
            <a:endParaRPr lang="en-GB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0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  <p:bldP spid="1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704" y="0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Team challenge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rot="20995454">
            <a:off x="575199" y="836712"/>
            <a:ext cx="1653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lackadder ITC" pitchFamily="82" charset="0"/>
              </a:rPr>
              <a:t>Amazing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 rot="19514408">
            <a:off x="956947" y="2083972"/>
            <a:ext cx="16898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/>
          </a:p>
          <a:p>
            <a:r>
              <a:rPr lang="en-GB" sz="3600" dirty="0" smtClean="0">
                <a:solidFill>
                  <a:srgbClr val="003399"/>
                </a:solidFill>
                <a:latin typeface="Algerian" pitchFamily="82" charset="0"/>
              </a:rPr>
              <a:t>crazy</a:t>
            </a:r>
            <a:endParaRPr lang="en-GB" sz="3600" dirty="0">
              <a:solidFill>
                <a:srgbClr val="003399"/>
              </a:solidFill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597288">
            <a:off x="2838329" y="1682516"/>
            <a:ext cx="1999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CC0000"/>
                </a:solidFill>
                <a:latin typeface="Baskerville Old Face" pitchFamily="18" charset="0"/>
              </a:rPr>
              <a:t>Shocking</a:t>
            </a:r>
            <a:r>
              <a:rPr lang="en-GB" sz="3600" dirty="0" smtClean="0"/>
              <a:t> 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 rot="852613">
            <a:off x="4311015" y="1268760"/>
            <a:ext cx="2590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Brush Script MT" pitchFamily="66" charset="0"/>
              </a:rPr>
              <a:t>You</a:t>
            </a:r>
            <a:r>
              <a:rPr lang="en-GB" sz="3600" dirty="0" smtClean="0"/>
              <a:t> 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Brush Script MT" pitchFamily="66" charset="0"/>
              </a:rPr>
              <a:t>should</a:t>
            </a:r>
            <a:r>
              <a:rPr lang="en-GB" sz="3600" dirty="0" smtClean="0"/>
              <a:t> </a:t>
            </a:r>
            <a:r>
              <a:rPr lang="en-GB" sz="3600" dirty="0" smtClean="0">
                <a:solidFill>
                  <a:srgbClr val="002060"/>
                </a:solidFill>
                <a:latin typeface="Brush Script MT" pitchFamily="66" charset="0"/>
              </a:rPr>
              <a:t>come</a:t>
            </a:r>
            <a:endParaRPr lang="en-GB" sz="3600" dirty="0">
              <a:solidFill>
                <a:srgbClr val="002060"/>
              </a:solidFill>
              <a:latin typeface="Brush Script MT" pitchFamily="66" charset="0"/>
            </a:endParaRPr>
          </a:p>
        </p:txBody>
      </p:sp>
      <p:pic>
        <p:nvPicPr>
          <p:cNvPr id="1026" name="Picture 2" descr="\\webshare\Photos\Robin Woods 2014\IMAG0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63329">
            <a:off x="7231601" y="4009821"/>
            <a:ext cx="1511561" cy="2673076"/>
          </a:xfrm>
          <a:prstGeom prst="rect">
            <a:avLst/>
          </a:prstGeom>
          <a:noFill/>
        </p:spPr>
      </p:pic>
      <p:pic>
        <p:nvPicPr>
          <p:cNvPr id="1027" name="Picture 3" descr="\\webshare\Photos\Robin Woods 2014\IMAG06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852936"/>
            <a:ext cx="2016224" cy="3565533"/>
          </a:xfrm>
          <a:prstGeom prst="rect">
            <a:avLst/>
          </a:prstGeom>
          <a:noFill/>
        </p:spPr>
      </p:pic>
      <p:pic>
        <p:nvPicPr>
          <p:cNvPr id="1028" name="Picture 4" descr="\\webshare\Photos\Robin Woods 2014\IMAG06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340" y="3284984"/>
            <a:ext cx="3389767" cy="1916832"/>
          </a:xfrm>
          <a:prstGeom prst="rect">
            <a:avLst/>
          </a:prstGeom>
          <a:noFill/>
        </p:spPr>
      </p:pic>
      <p:sp>
        <p:nvSpPr>
          <p:cNvPr id="10" name="Rounded Rectangular Callout 9"/>
          <p:cNvSpPr/>
          <p:nvPr/>
        </p:nvSpPr>
        <p:spPr>
          <a:xfrm>
            <a:off x="7236296" y="3140968"/>
            <a:ext cx="1634480" cy="1440160"/>
          </a:xfrm>
          <a:prstGeom prst="wedgeRoundRectCallout">
            <a:avLst>
              <a:gd name="adj1" fmla="val -20022"/>
              <a:gd name="adj2" fmla="val 855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Ha </a:t>
            </a:r>
            <a:r>
              <a:rPr lang="en-GB" dirty="0" err="1" smtClean="0"/>
              <a:t>hahaha</a:t>
            </a:r>
            <a:r>
              <a:rPr lang="en-GB" dirty="0" smtClean="0"/>
              <a:t> this is fun!!!!!!!!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2276872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astonishing</a:t>
            </a:r>
            <a:endParaRPr lang="en-GB" sz="3600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5445224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We did lots of silly games and dancing.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10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651206">
            <a:off x="3081394" y="235216"/>
            <a:ext cx="26035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FOOD</a:t>
            </a:r>
            <a:endParaRPr lang="en-US" sz="6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8" name="Picture 4" descr="\\webshare\Photos\Robin Woods 2014\IMAG0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980728"/>
            <a:ext cx="2376264" cy="4005064"/>
          </a:xfrm>
          <a:prstGeom prst="rect">
            <a:avLst/>
          </a:prstGeom>
          <a:noFill/>
        </p:spPr>
      </p:pic>
      <p:pic>
        <p:nvPicPr>
          <p:cNvPr id="1029" name="Picture 5" descr="\\webshare\Photos\Robin Woods 2014\IMG_3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924944"/>
            <a:ext cx="3427211" cy="2952328"/>
          </a:xfrm>
          <a:prstGeom prst="rect">
            <a:avLst/>
          </a:prstGeom>
          <a:noFill/>
        </p:spPr>
      </p:pic>
      <p:sp>
        <p:nvSpPr>
          <p:cNvPr id="18" name="Rectangular Callout 17"/>
          <p:cNvSpPr/>
          <p:nvPr/>
        </p:nvSpPr>
        <p:spPr>
          <a:xfrm>
            <a:off x="4716016" y="4071942"/>
            <a:ext cx="1570496" cy="725210"/>
          </a:xfrm>
          <a:prstGeom prst="wedgeRectCallout">
            <a:avLst>
              <a:gd name="adj1" fmla="val -115699"/>
              <a:gd name="adj2" fmla="val -78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6731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3438" y="42210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Ketchup!!!!!!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4716016" y="2204864"/>
            <a:ext cx="1440160" cy="648072"/>
          </a:xfrm>
          <a:prstGeom prst="wedgeEllipseCallout">
            <a:avLst>
              <a:gd name="adj1" fmla="val 102068"/>
              <a:gd name="adj2" fmla="val 836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</a:rPr>
              <a:t>Yum!!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910" y="64291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lgerian" pitchFamily="82" charset="0"/>
              </a:rPr>
              <a:t>pizza</a:t>
            </a:r>
            <a:endParaRPr lang="en-GB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lgerian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3490" y="214311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</a:t>
            </a:r>
            <a:r>
              <a:rPr lang="en-GB" dirty="0" smtClean="0"/>
              <a:t> </a:t>
            </a:r>
            <a:r>
              <a:rPr lang="en-GB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Doughnut</a:t>
            </a:r>
            <a:r>
              <a:rPr lang="en-GB" dirty="0" smtClean="0"/>
              <a:t> </a:t>
            </a: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challenge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788024" y="522920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lackadder ITC" pitchFamily="82" charset="0"/>
              </a:rPr>
              <a:t>Spaghetti</a:t>
            </a:r>
          </a:p>
          <a:p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lackadder ITC" pitchFamily="82" charset="0"/>
              </a:rPr>
              <a:t>Bolognese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lackadder ITC" pitchFamily="8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5008" y="357166"/>
            <a:ext cx="3176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Forte" pitchFamily="66" charset="0"/>
              </a:rPr>
              <a:t>You will love the food</a:t>
            </a:r>
            <a:endParaRPr lang="en-GB" sz="2400" dirty="0">
              <a:latin typeface="Forte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728" y="1214422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Curlz MT" pitchFamily="82" charset="0"/>
              </a:rPr>
              <a:t>Pasta</a:t>
            </a:r>
            <a:endParaRPr lang="en-GB" sz="4800" dirty="0">
              <a:latin typeface="Curlz MT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0100" y="6000768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  <a:latin typeface="Arial Rounded MT Bold" pitchFamily="34" charset="0"/>
              </a:rPr>
              <a:t>Full English</a:t>
            </a:r>
            <a:endParaRPr lang="en-GB" sz="36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15140" y="5143512"/>
            <a:ext cx="1951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Ravioli</a:t>
            </a:r>
            <a:r>
              <a:rPr lang="en-GB" dirty="0" smtClean="0">
                <a:latin typeface="Curlz MT" pitchFamily="82" charset="0"/>
              </a:rPr>
              <a:t> </a:t>
            </a:r>
            <a:endParaRPr lang="en-GB" dirty="0">
              <a:latin typeface="Curlz MT" pitchFamily="8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00364" y="1357298"/>
            <a:ext cx="2488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SassoonPrimaryInfant" pitchFamily="2" charset="0"/>
              </a:rPr>
              <a:t>Hot Chocolate </a:t>
            </a:r>
          </a:p>
          <a:p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SassoonPrimaryInfant" pitchFamily="2" charset="0"/>
              </a:rPr>
              <a:t>and biscuits!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SassoonPrimaryInfant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14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9" grpId="0"/>
      <p:bldP spid="12" grpId="0" animBg="1"/>
      <p:bldP spid="20" grpId="0"/>
      <p:bldP spid="21" grpId="0"/>
      <p:bldP spid="24" grpId="0"/>
      <p:bldP spid="25" grpId="0"/>
      <p:bldP spid="13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Learning Objectives for Robin Wood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720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dirty="0" smtClean="0"/>
              <a:t>Independence</a:t>
            </a:r>
          </a:p>
          <a:p>
            <a:pPr algn="ctr">
              <a:lnSpc>
                <a:spcPct val="150000"/>
              </a:lnSpc>
            </a:pPr>
            <a:r>
              <a:rPr lang="en-GB" dirty="0" smtClean="0"/>
              <a:t>Confidence</a:t>
            </a:r>
          </a:p>
          <a:p>
            <a:pPr algn="ctr">
              <a:lnSpc>
                <a:spcPct val="150000"/>
              </a:lnSpc>
            </a:pPr>
            <a:r>
              <a:rPr lang="en-GB" dirty="0" smtClean="0"/>
              <a:t>Perseverance</a:t>
            </a:r>
          </a:p>
          <a:p>
            <a:pPr algn="ctr">
              <a:lnSpc>
                <a:spcPct val="150000"/>
              </a:lnSpc>
            </a:pPr>
            <a:r>
              <a:rPr lang="en-GB" dirty="0" smtClean="0"/>
              <a:t>Team Work</a:t>
            </a:r>
          </a:p>
          <a:p>
            <a:pPr algn="ctr">
              <a:lnSpc>
                <a:spcPct val="150000"/>
              </a:lnSpc>
            </a:pPr>
            <a:r>
              <a:rPr lang="en-GB" dirty="0" smtClean="0"/>
              <a:t>Problem Solving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 advTm="140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28662" y="0"/>
            <a:ext cx="7359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Showers + bedroom!!</a:t>
            </a:r>
            <a:endParaRPr lang="en-GB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1535909" y="2178835"/>
            <a:ext cx="6858000" cy="250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\\webshare\Photos\Robin Woods 2014\IMAG04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85794"/>
            <a:ext cx="2221793" cy="3929066"/>
          </a:xfrm>
          <a:prstGeom prst="rect">
            <a:avLst/>
          </a:prstGeom>
          <a:noFill/>
        </p:spPr>
      </p:pic>
      <p:pic>
        <p:nvPicPr>
          <p:cNvPr id="1027" name="Picture 3" descr="\\webshare\Photos\Robin Woods 2014\IMAG04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60139">
            <a:off x="1938896" y="4635475"/>
            <a:ext cx="3225958" cy="1824202"/>
          </a:xfrm>
          <a:prstGeom prst="rect">
            <a:avLst/>
          </a:prstGeom>
          <a:noFill/>
        </p:spPr>
      </p:pic>
      <p:pic>
        <p:nvPicPr>
          <p:cNvPr id="1028" name="Picture 4" descr="\\webshare\Photos\Robin woods 2013\be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700808"/>
            <a:ext cx="1639226" cy="22168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9992" y="1052736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You get to stay up till 10 o’clock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4005064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You get to share room with all your friends.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2627784" y="1988840"/>
            <a:ext cx="1800200" cy="1440160"/>
          </a:xfrm>
          <a:prstGeom prst="wedgeEllipseCallout">
            <a:avLst>
              <a:gd name="adj1" fmla="val -74742"/>
              <a:gd name="adj2" fmla="val -785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915816" y="2348880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Ooh they are lovely and warm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16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"/>
                            </p:stCondLst>
                            <p:childTnLst>
                              <p:par>
                                <p:cTn id="3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600"/>
                            </p:stCondLst>
                            <p:childTnLst>
                              <p:par>
                                <p:cTn id="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  <p:bldP spid="11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768" y="332656"/>
            <a:ext cx="4536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Favourite Bits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rot="20791302">
            <a:off x="454533" y="1382089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“I kept falling over in the stream walk, Miss Fife had to keep helping me, it nearly made her fall over too!”</a:t>
            </a:r>
          </a:p>
          <a:p>
            <a:pPr algn="ct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Jess B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406606">
            <a:off x="6355823" y="1117115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“Me and Miss Richardson won the pirate game when we were doing canoeing, I stood up and almost fell in I was that excited!”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Ryan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2132856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FF"/>
                </a:solidFill>
                <a:latin typeface="Comic Sans MS" pitchFamily="66" charset="0"/>
              </a:rPr>
              <a:t>On the giant swing I pulled Pooh and it didn’t work. I pulled it again and </a:t>
            </a:r>
            <a:r>
              <a:rPr lang="en-GB" dirty="0" err="1" smtClean="0">
                <a:solidFill>
                  <a:srgbClr val="0000FF"/>
                </a:solidFill>
                <a:latin typeface="Comic Sans MS" pitchFamily="66" charset="0"/>
              </a:rPr>
              <a:t>whooooosh</a:t>
            </a:r>
            <a:r>
              <a:rPr lang="en-GB" dirty="0" smtClean="0">
                <a:solidFill>
                  <a:srgbClr val="0000FF"/>
                </a:solidFill>
                <a:latin typeface="Comic Sans MS" pitchFamily="66" charset="0"/>
              </a:rPr>
              <a:t> off it went!”</a:t>
            </a:r>
          </a:p>
          <a:p>
            <a:pPr algn="ctr"/>
            <a:r>
              <a:rPr lang="en-GB" dirty="0" smtClean="0">
                <a:solidFill>
                  <a:srgbClr val="0000FF"/>
                </a:solidFill>
                <a:latin typeface="Comic Sans MS" pitchFamily="66" charset="0"/>
              </a:rPr>
              <a:t>Olivia</a:t>
            </a:r>
            <a:endParaRPr lang="en-GB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974753">
            <a:off x="586566" y="4467579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Comic Sans MS" pitchFamily="66" charset="0"/>
              </a:rPr>
              <a:t>“In caving I switched my torch off and hid from everyone.”</a:t>
            </a:r>
          </a:p>
          <a:p>
            <a:pPr algn="ctr"/>
            <a:r>
              <a:rPr lang="en-GB" dirty="0" smtClean="0">
                <a:solidFill>
                  <a:srgbClr val="FFFF00"/>
                </a:solidFill>
                <a:latin typeface="Comic Sans MS" pitchFamily="66" charset="0"/>
              </a:rPr>
              <a:t>Daniel</a:t>
            </a:r>
            <a:endParaRPr lang="en-GB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709770">
            <a:off x="5727371" y="4068643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6600"/>
                </a:solidFill>
                <a:latin typeface="Comic Sans MS" pitchFamily="66" charset="0"/>
              </a:rPr>
              <a:t>“I was in the cave and switched my light off but someone crept up in front of me and gave me a fright.”</a:t>
            </a:r>
          </a:p>
          <a:p>
            <a:pPr algn="ctr"/>
            <a:r>
              <a:rPr lang="en-GB" dirty="0" smtClean="0">
                <a:solidFill>
                  <a:srgbClr val="FF6600"/>
                </a:solidFill>
                <a:latin typeface="Comic Sans MS" pitchFamily="66" charset="0"/>
              </a:rPr>
              <a:t>Ben</a:t>
            </a:r>
            <a:endParaRPr lang="en-GB" dirty="0">
              <a:solidFill>
                <a:srgbClr val="FF66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210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768" y="332656"/>
            <a:ext cx="4536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Favourite Bits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rot="20929000">
            <a:off x="386462" y="1274668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“I loved the zip wire, you went really high and really fast!”</a:t>
            </a:r>
          </a:p>
          <a:p>
            <a:pPr algn="ctr"/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Nicola</a:t>
            </a:r>
            <a:endParaRPr lang="en-GB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1268760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“On the giant swing, Robert pulled in Pooh and I got a fright, it looked like we were going to hit the fence!”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James</a:t>
            </a: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540150">
            <a:off x="6368803" y="1332217"/>
            <a:ext cx="25938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“I liked the stream walk best....I got married to Ben!! It was a bit embarrassing but really funny!”</a:t>
            </a:r>
          </a:p>
          <a:p>
            <a:pPr algn="ctr"/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Leah</a:t>
            </a:r>
          </a:p>
        </p:txBody>
      </p:sp>
      <p:sp>
        <p:nvSpPr>
          <p:cNvPr id="6" name="TextBox 5"/>
          <p:cNvSpPr txBox="1"/>
          <p:nvPr/>
        </p:nvSpPr>
        <p:spPr>
          <a:xfrm rot="386500">
            <a:off x="179512" y="3717032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339933"/>
                </a:solidFill>
                <a:latin typeface="Comic Sans MS" pitchFamily="66" charset="0"/>
              </a:rPr>
              <a:t>“I climbed the trapeze with Sting, it was really hard but I did it. I jumped for the bar with Sting under my arm and caught it with one hand!!”</a:t>
            </a:r>
          </a:p>
          <a:p>
            <a:pPr algn="ctr"/>
            <a:r>
              <a:rPr lang="en-GB" sz="2000" dirty="0" smtClean="0">
                <a:solidFill>
                  <a:srgbClr val="339933"/>
                </a:solidFill>
                <a:latin typeface="Comic Sans MS" pitchFamily="66" charset="0"/>
              </a:rPr>
              <a:t>Charlie</a:t>
            </a:r>
            <a:endParaRPr lang="en-GB" sz="2000" dirty="0">
              <a:solidFill>
                <a:srgbClr val="339933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3717032"/>
            <a:ext cx="2448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“On the giant swing I pulled on Pooh and Sam screamed, I couldn’t stop laughing at his face!”</a:t>
            </a:r>
          </a:p>
          <a:p>
            <a:pPr algn="ctr"/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Chloe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849887">
            <a:off x="6156176" y="4277128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B050"/>
                </a:solidFill>
                <a:latin typeface="Comic Sans MS" pitchFamily="66" charset="0"/>
              </a:rPr>
              <a:t>“In caving, my head torch kept turning off. It was really funny.”</a:t>
            </a:r>
          </a:p>
          <a:p>
            <a:pPr algn="ctr"/>
            <a:r>
              <a:rPr lang="en-GB" sz="2000" dirty="0" smtClean="0">
                <a:solidFill>
                  <a:srgbClr val="00B050"/>
                </a:solidFill>
                <a:latin typeface="Comic Sans MS" pitchFamily="66" charset="0"/>
              </a:rPr>
              <a:t>Jess W</a:t>
            </a:r>
            <a:endParaRPr lang="en-GB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240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webshare\Photos\Robin Woods 2014\P5150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933056"/>
            <a:ext cx="2664296" cy="1998222"/>
          </a:xfrm>
          <a:prstGeom prst="rect">
            <a:avLst/>
          </a:prstGeom>
          <a:noFill/>
        </p:spPr>
      </p:pic>
      <p:pic>
        <p:nvPicPr>
          <p:cNvPr id="1028" name="Picture 4" descr="\\webshare\Photos\Robin Woods 2014\P51502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260648"/>
            <a:ext cx="2688299" cy="2016224"/>
          </a:xfrm>
          <a:prstGeom prst="rect">
            <a:avLst/>
          </a:prstGeom>
          <a:noFill/>
        </p:spPr>
      </p:pic>
      <p:pic>
        <p:nvPicPr>
          <p:cNvPr id="1029" name="Picture 5" descr="\\webshare\Photos\Robin Woods 2014\P51602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229708"/>
            <a:ext cx="3168352" cy="237626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7789" y="2967335"/>
            <a:ext cx="9028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We can’t wait to go back!!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" name="Picture 2" descr="P:\Robin Woods 2014\IMAG07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76672"/>
            <a:ext cx="3807957" cy="215330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60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1997" y="142852"/>
            <a:ext cx="42645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lackadder ITC" pitchFamily="82" charset="0"/>
              </a:rPr>
              <a:t>Before we went</a:t>
            </a:r>
            <a:endParaRPr lang="en-US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  <a:latin typeface="Blackadder ITC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056469" flipH="1">
            <a:off x="489535" y="1319938"/>
            <a:ext cx="174275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Before we go we all meet in the hall. </a:t>
            </a:r>
            <a:endParaRPr lang="en-GB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917710">
            <a:off x="6280845" y="1202685"/>
            <a:ext cx="25717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  <a:latin typeface="AngsanaUPC" pitchFamily="18" charset="-34"/>
                <a:ea typeface="Batang" pitchFamily="18" charset="-127"/>
                <a:cs typeface="AngsanaUPC" pitchFamily="18" charset="-34"/>
              </a:rPr>
              <a:t>We went to the bus and the parents waved us away</a:t>
            </a:r>
            <a:r>
              <a:rPr lang="en-GB" sz="4000" dirty="0" smtClean="0">
                <a:latin typeface="AngsanaUPC" pitchFamily="18" charset="-34"/>
                <a:ea typeface="Batang" pitchFamily="18" charset="-127"/>
                <a:cs typeface="AngsanaUPC" pitchFamily="18" charset="-34"/>
              </a:rPr>
              <a:t>.</a:t>
            </a:r>
            <a:endParaRPr lang="en-GB" sz="4000" dirty="0">
              <a:latin typeface="AngsanaUPC" pitchFamily="18" charset="-34"/>
              <a:ea typeface="Batang" pitchFamily="18" charset="-127"/>
              <a:cs typeface="AngsanaUPC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7784" y="2348880"/>
            <a:ext cx="324036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 left on a Wednesday morning and came home on Friday night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676" y="5445224"/>
            <a:ext cx="84802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We were mega excited to go!!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10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5852" y="142852"/>
            <a:ext cx="6715172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</a:t>
            </a:r>
            <a:r>
              <a:rPr lang="en-US" sz="5400" b="1" u="sng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cool </a:t>
            </a:r>
            <a:r>
              <a:rPr lang="en-US" sz="5400" b="1" u="sng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activities</a:t>
            </a:r>
            <a:endParaRPr lang="en-US" sz="5400" b="1" u="sng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19947895">
            <a:off x="-244511" y="981894"/>
            <a:ext cx="20778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orte" pitchFamily="66" charset="0"/>
              </a:rPr>
              <a:t>caving</a:t>
            </a:r>
            <a:endParaRPr lang="en-GB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 rot="19479663">
            <a:off x="6270558" y="5375291"/>
            <a:ext cx="3071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kerman" pitchFamily="82" charset="0"/>
              </a:rPr>
              <a:t>Trapeze</a:t>
            </a:r>
            <a:endParaRPr lang="en-GB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 rot="2051005">
            <a:off x="-573077" y="5222967"/>
            <a:ext cx="324219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Jokerman" pitchFamily="82" charset="0"/>
              </a:rPr>
              <a:t>Stream walk</a:t>
            </a:r>
            <a:endParaRPr lang="en-US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729977">
            <a:off x="6597642" y="1676299"/>
            <a:ext cx="25010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canoeing</a:t>
            </a:r>
            <a:endParaRPr lang="en-US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28926" y="3500438"/>
            <a:ext cx="28540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archery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47664" y="1052736"/>
            <a:ext cx="24288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reestyle Script" pitchFamily="66" charset="0"/>
              </a:rPr>
              <a:t>Zip wire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Freestyle Script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14612" y="5934670"/>
            <a:ext cx="3039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nightline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112" y="3861048"/>
            <a:ext cx="378618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Lucida Handwriting" pitchFamily="66" charset="0"/>
              </a:rPr>
              <a:t>climbing</a:t>
            </a:r>
            <a:endParaRPr lang="en-US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Lucida Handwriting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436" y="3494618"/>
            <a:ext cx="30003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Lucida Handwriting" pitchFamily="66" charset="0"/>
              </a:rPr>
              <a:t>Giant swing</a:t>
            </a:r>
            <a:endParaRPr lang="en-US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Lucida Handwriting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57356" y="3500438"/>
            <a:ext cx="507209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en-US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lin Sans FB Demi" pitchFamily="34" charset="0"/>
              </a:rPr>
              <a:t>Team challenge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14480" y="1785926"/>
            <a:ext cx="5429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Dragon quest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99792" y="2708920"/>
            <a:ext cx="57115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Jokerman" pitchFamily="82" charset="0"/>
              </a:rPr>
              <a:t>Crate challenge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126" y="1988840"/>
            <a:ext cx="21775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itchFamily="66" charset="0"/>
              </a:rPr>
              <a:t>Moorland </a:t>
            </a:r>
          </a:p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itchFamily="66" charset="0"/>
              </a:rPr>
              <a:t>Challenge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35896" y="1124744"/>
            <a:ext cx="2920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eestyle Script" pitchFamily="66" charset="0"/>
              </a:rPr>
              <a:t>Piranha Pool</a:t>
            </a:r>
            <a:endParaRPr lang="en-GB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311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-24"/>
            <a:ext cx="70723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nard MT Condensed" pitchFamily="18" charset="0"/>
              </a:rPr>
              <a:t>Crate Challenge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ernard MT Condensed" pitchFamily="18" charset="0"/>
            </a:endParaRPr>
          </a:p>
        </p:txBody>
      </p:sp>
      <p:pic>
        <p:nvPicPr>
          <p:cNvPr id="1026" name="Picture 2" descr="\\webshare\Photos\Robin Woods 2014\IMAG05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00438"/>
            <a:ext cx="2857520" cy="305236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44009" y="1052736"/>
            <a:ext cx="44999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“I’m flying in the air”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3888" y="4549676"/>
            <a:ext cx="338437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  <a:latin typeface="Chiller" pitchFamily="82" charset="0"/>
              </a:rPr>
              <a:t>The crate challenge was epic</a:t>
            </a:r>
            <a:endParaRPr lang="en-US" sz="4800" b="1" cap="none" spc="0" dirty="0">
              <a:ln/>
              <a:solidFill>
                <a:schemeClr val="accent3"/>
              </a:solidFill>
              <a:effectLst/>
              <a:latin typeface="Chiller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28671"/>
            <a:ext cx="442798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 thought the crate challenge 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rlow Solid Italic" pitchFamily="82" charset="0"/>
              </a:rPr>
              <a:t>was </a:t>
            </a:r>
          </a:p>
          <a:p>
            <a:pPr algn="ctr"/>
            <a:r>
              <a:rPr 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ush Script MT" pitchFamily="66" charset="0"/>
              </a:rPr>
              <a:t>AWSOME!!!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rush Script MT" pitchFamily="66" charset="0"/>
            </a:endParaRPr>
          </a:p>
        </p:txBody>
      </p:sp>
      <p:pic>
        <p:nvPicPr>
          <p:cNvPr id="3" name="Picture 2" descr="\\webshare\Photos\Robin Woods 2014\IMAG0594.jpg"/>
          <p:cNvPicPr>
            <a:picLocks noChangeAspect="1" noChangeArrowheads="1"/>
          </p:cNvPicPr>
          <p:nvPr/>
        </p:nvPicPr>
        <p:blipFill>
          <a:blip r:embed="rId5" cstate="print"/>
          <a:srcRect t="9091" b="3517"/>
          <a:stretch>
            <a:fillRect/>
          </a:stretch>
        </p:blipFill>
        <p:spPr bwMode="auto">
          <a:xfrm>
            <a:off x="6300192" y="2204864"/>
            <a:ext cx="1584176" cy="2448272"/>
          </a:xfrm>
          <a:prstGeom prst="rect">
            <a:avLst/>
          </a:prstGeom>
          <a:noFill/>
        </p:spPr>
      </p:pic>
      <p:cxnSp>
        <p:nvCxnSpPr>
          <p:cNvPr id="9" name="Curved Connector 8"/>
          <p:cNvCxnSpPr/>
          <p:nvPr/>
        </p:nvCxnSpPr>
        <p:spPr>
          <a:xfrm flipV="1">
            <a:off x="3275856" y="3284984"/>
            <a:ext cx="2880320" cy="122413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161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5918" y="785794"/>
            <a:ext cx="421484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Elephant" pitchFamily="18" charset="0"/>
              </a:rPr>
              <a:t>Giant swing</a:t>
            </a:r>
            <a:endParaRPr lang="en-US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Elephant" pitchFamily="18" charset="0"/>
            </a:endParaRPr>
          </a:p>
        </p:txBody>
      </p:sp>
      <p:pic>
        <p:nvPicPr>
          <p:cNvPr id="1026" name="Picture 2" descr="\\webshare\Photos\Robin Woods 2014\IMAG04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642918"/>
            <a:ext cx="2257526" cy="3992256"/>
          </a:xfrm>
          <a:prstGeom prst="rect">
            <a:avLst/>
          </a:prstGeom>
          <a:noFill/>
        </p:spPr>
      </p:pic>
      <p:pic>
        <p:nvPicPr>
          <p:cNvPr id="1027" name="Picture 3" descr="\\webshare\Photos\Robin Woods 2014\IMAG04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071942"/>
            <a:ext cx="4357686" cy="2035540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7429520" y="857232"/>
            <a:ext cx="1000132" cy="541210"/>
          </a:xfrm>
          <a:prstGeom prst="cloudCallout">
            <a:avLst>
              <a:gd name="adj1" fmla="val -62207"/>
              <a:gd name="adj2" fmla="val 740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 flipH="1">
            <a:off x="7429520" y="928670"/>
            <a:ext cx="1071570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0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This is cool</a:t>
            </a:r>
            <a:endParaRPr lang="en-US" sz="1000" b="1" cap="all" spc="0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714412" y="6088559"/>
            <a:ext cx="100541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you had to shout 1 2 pull  </a:t>
            </a:r>
            <a:r>
              <a:rPr lang="en-US" sz="36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on </a:t>
            </a:r>
            <a:r>
              <a:rPr lang="en-US" sz="36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pooh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285728"/>
            <a:ext cx="185738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2400" cap="none" spc="0" dirty="0" smtClean="0">
                <a:ln w="12700">
                  <a:solidFill>
                    <a:srgbClr val="FF33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risten ITC" pitchFamily="66" charset="0"/>
              </a:rPr>
              <a:t>The rest  had to pull on a rope to make the two people go up in the air!</a:t>
            </a:r>
            <a:endParaRPr lang="en-GB" sz="2400" cap="none" spc="0" dirty="0">
              <a:ln w="12700">
                <a:solidFill>
                  <a:srgbClr val="FF33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risten ITC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157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260648"/>
            <a:ext cx="7016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Moorland challenge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4941168"/>
            <a:ext cx="3816424" cy="132343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Searching activities</a:t>
            </a:r>
            <a:endParaRPr lang="en-GB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\\webshare\Photos\Robin Woods 2014\IMAG0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772816"/>
            <a:ext cx="1872208" cy="280149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643570" y="1428736"/>
            <a:ext cx="34290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It's really cool!!</a:t>
            </a:r>
            <a:r>
              <a:rPr lang="en-GB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endParaRPr lang="en-GB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472" y="1571612"/>
            <a:ext cx="285752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cap="none" spc="200" dirty="0" smtClean="0">
                <a:ln w="2921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urlz MT" pitchFamily="82" charset="0"/>
              </a:rPr>
              <a:t>You get a picnic in the middle it is YUMMY</a:t>
            </a:r>
            <a:endParaRPr lang="en-GB" sz="3200" cap="none" spc="200" dirty="0">
              <a:ln w="29210">
                <a:solidFill>
                  <a:schemeClr val="accent2"/>
                </a:solidFill>
              </a:ln>
              <a:solidFill>
                <a:schemeClr val="accent2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urlz MT" pitchFamily="82" charset="0"/>
            </a:endParaRPr>
          </a:p>
        </p:txBody>
      </p:sp>
      <p:pic>
        <p:nvPicPr>
          <p:cNvPr id="1027" name="Picture 3" descr="\\webshare\Photos\Robin Woods 2014\IMAG03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1" y="4581128"/>
            <a:ext cx="3602545" cy="2037153"/>
          </a:xfrm>
          <a:prstGeom prst="rect">
            <a:avLst/>
          </a:prstGeom>
          <a:noFill/>
        </p:spPr>
      </p:pic>
      <p:sp>
        <p:nvSpPr>
          <p:cNvPr id="9" name="Oval Callout 8"/>
          <p:cNvSpPr/>
          <p:nvPr/>
        </p:nvSpPr>
        <p:spPr>
          <a:xfrm>
            <a:off x="6572264" y="4429132"/>
            <a:ext cx="1643074" cy="1000132"/>
          </a:xfrm>
          <a:prstGeom prst="wedgeEllipseCallout">
            <a:avLst>
              <a:gd name="adj1" fmla="val -51189"/>
              <a:gd name="adj2" fmla="val 500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786578" y="464344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chemeClr val="accent6">
                    <a:lumMod val="50000"/>
                  </a:schemeClr>
                </a:solidFill>
              </a:rPr>
              <a:t>SShhh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!!!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5074" y="2786058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assoonPrimaryInfant" pitchFamily="2" charset="0"/>
              </a:rPr>
              <a:t>The other team sneaked up on us!!</a:t>
            </a:r>
            <a:endParaRPr lang="en-GB" sz="2800" dirty="0">
              <a:solidFill>
                <a:schemeClr val="accent4">
                  <a:lumMod val="60000"/>
                  <a:lumOff val="40000"/>
                </a:schemeClr>
              </a:solidFill>
              <a:latin typeface="SassoonPrimaryInfant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072198" y="364331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</p:cSld>
  <p:clrMapOvr>
    <a:masterClrMapping/>
  </p:clrMapOvr>
  <p:transition advTm="140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8" grpId="0"/>
      <p:bldP spid="9" grpId="0" animBg="1"/>
      <p:bldP spid="10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28794" y="357166"/>
            <a:ext cx="592935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uhaus 93" pitchFamily="82" charset="0"/>
              </a:rPr>
              <a:t>Zip </a:t>
            </a:r>
          </a:p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uhaus 93" pitchFamily="82" charset="0"/>
              </a:rPr>
              <a:t>wire</a:t>
            </a:r>
            <a:endParaRPr lang="en-US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uhaus 93" pitchFamily="82" charset="0"/>
            </a:endParaRPr>
          </a:p>
        </p:txBody>
      </p:sp>
      <p:pic>
        <p:nvPicPr>
          <p:cNvPr id="1026" name="Picture 2" descr="\\webshare\Photos\Robin Woods 2014\IMAG0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2989">
            <a:off x="739758" y="2124761"/>
            <a:ext cx="2209005" cy="390645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0170999">
            <a:off x="1364401" y="3954230"/>
            <a:ext cx="42113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wheeeeee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1868" y="4714884"/>
            <a:ext cx="463780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 WENT TO THE </a:t>
            </a:r>
          </a:p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TOP AND YOU 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FLEW DOWN!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\\webshare\Photos\Robin Woods 2014\IMAG05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642918"/>
            <a:ext cx="2500330" cy="3857652"/>
          </a:xfrm>
          <a:prstGeom prst="rect">
            <a:avLst/>
          </a:prstGeom>
          <a:noFill/>
        </p:spPr>
      </p:pic>
      <p:sp>
        <p:nvSpPr>
          <p:cNvPr id="10" name="Rounded Rectangular Callout 9"/>
          <p:cNvSpPr/>
          <p:nvPr/>
        </p:nvSpPr>
        <p:spPr>
          <a:xfrm rot="20871451">
            <a:off x="500586" y="556743"/>
            <a:ext cx="3367027" cy="104262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 2 3 CHUCK THEM OUT THE</a:t>
            </a:r>
          </a:p>
          <a:p>
            <a:pPr algn="ctr"/>
            <a:r>
              <a:rPr lang="en-GB" dirty="0" smtClean="0"/>
              <a:t>TREE!!!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 advTm="115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0"/>
            <a:ext cx="58579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lackadder ITC" pitchFamily="82" charset="0"/>
              </a:rPr>
              <a:t>Trapeze</a:t>
            </a:r>
            <a:endParaRPr lang="en-US" sz="8000" b="1" u="sng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lackadder ITC" pitchFamily="82" charset="0"/>
            </a:endParaRPr>
          </a:p>
        </p:txBody>
      </p:sp>
      <p:pic>
        <p:nvPicPr>
          <p:cNvPr id="1026" name="Picture 2" descr="\\webshare\Photos\Robin Woods 2014\IMAG0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3000396" cy="530596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00364" y="1214422"/>
            <a:ext cx="5929354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The Trapeze was cool,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 On the way down you did the BUM CHALLENGE I didn’t complete. </a:t>
            </a:r>
          </a:p>
          <a:p>
            <a:pPr algn="ctr"/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64239" y="5500702"/>
            <a:ext cx="567976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kerman" pitchFamily="82" charset="0"/>
              </a:rPr>
              <a:t>It was awesome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kerman" pitchFamily="82" charset="0"/>
              </a:rPr>
              <a:t>!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357290" y="571480"/>
            <a:ext cx="1785950" cy="1000132"/>
          </a:xfrm>
          <a:prstGeom prst="wedgeEllipseCallout">
            <a:avLst>
              <a:gd name="adj1" fmla="val -23766"/>
              <a:gd name="adj2" fmla="val 7789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403648" y="836712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 Black" pitchFamily="34" charset="0"/>
              </a:rPr>
              <a:t>I’m flying in the air !!!!!!!!!!</a:t>
            </a:r>
            <a:endParaRPr lang="en-GB" sz="1400" dirty="0">
              <a:latin typeface="Arial Black" pitchFamily="34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3643306" y="4929198"/>
            <a:ext cx="785818" cy="642942"/>
          </a:xfrm>
          <a:prstGeom prst="cloudCallout">
            <a:avLst>
              <a:gd name="adj1" fmla="val -87338"/>
              <a:gd name="adj2" fmla="val 604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714744" y="5058803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LOL!</a:t>
            </a:r>
          </a:p>
          <a:p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707904" y="4221088"/>
            <a:ext cx="54360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# FAIL!!!!!!!!!!!!!!!!!!!!!!</a:t>
            </a:r>
          </a:p>
          <a:p>
            <a:endParaRPr lang="en-GB" dirty="0"/>
          </a:p>
        </p:txBody>
      </p:sp>
    </p:spTree>
    <p:custDataLst>
      <p:tags r:id="rId1"/>
    </p:custDataLst>
  </p:cSld>
  <p:clrMapOvr>
    <a:masterClrMapping/>
  </p:clrMapOvr>
  <p:transition advTm="213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 animBg="1"/>
      <p:bldP spid="9" grpId="0"/>
      <p:bldP spid="9" grpId="1"/>
      <p:bldP spid="10" grpId="0" animBg="1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6|2.8|2.3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0.6|0.8|1.7|0.9|1.2|1.6|1.7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0.9|1.5|0.8|1|1.4|2.9|4.8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|0.7|2.4|2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2.1|1.2|1.1|1.9|4.2|1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1.3|0.8|1.2|1.9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7|1.1|3.6|1.3|1.4|1.2|1.2|1.7|1.2|2.3|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|1.4|2.1|1.8|2.5|0.9|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1.4|1.3|0.3|0.9|1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9|1.7|0.9|0.9|1|1.3|1.4|2.5|0.9|5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1|1|0.4|0.6|0.9|1.1|1|0.8|1.1|1.2|1.3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4|1.7|2.4|2.1|1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0.6|0.8|5.6|0.5|0.5|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2.7|5.1|3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5|4.4|4.6|4.6|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7|2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|2.4|2.7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3|1.1|1.5|1.6|1.8|1|2|1.4|2.7|1.6|2|1.3|1.2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7|1.8|1.2|2.6|1.7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7|0.9|2|1.8|1|5.3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1.8|1|0.7|1.1|0.9|1.4|1.4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9|1.8|1.4|1.3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2|1.6|1.2|1.8|1.3|2.2|6.2|2.7|1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2">
      <a:dk1>
        <a:sysClr val="windowText" lastClr="000000"/>
      </a:dk1>
      <a:lt1>
        <a:sysClr val="window" lastClr="FFFFFF"/>
      </a:lt1>
      <a:dk2>
        <a:srgbClr val="00B0F0"/>
      </a:dk2>
      <a:lt2>
        <a:srgbClr val="00B050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460</TotalTime>
  <Words>812</Words>
  <Application>Microsoft Office PowerPoint</Application>
  <PresentationFormat>On-screen Show (4:3)</PresentationFormat>
  <Paragraphs>158</Paragraphs>
  <Slides>23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Verve</vt:lpstr>
      <vt:lpstr>Slide 1</vt:lpstr>
      <vt:lpstr>Learning Objectives for Robin Wood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2293SFife</dc:creator>
  <cp:lastModifiedBy>2293SFife</cp:lastModifiedBy>
  <cp:revision>50</cp:revision>
  <dcterms:created xsi:type="dcterms:W3CDTF">2015-03-10T09:37:08Z</dcterms:created>
  <dcterms:modified xsi:type="dcterms:W3CDTF">2015-03-25T11:13:57Z</dcterms:modified>
</cp:coreProperties>
</file>